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1" r:id="rId2"/>
    <p:sldId id="295" r:id="rId3"/>
    <p:sldId id="300" r:id="rId4"/>
    <p:sldId id="301" r:id="rId5"/>
    <p:sldId id="302" r:id="rId6"/>
    <p:sldId id="303" r:id="rId7"/>
    <p:sldId id="304" r:id="rId8"/>
    <p:sldId id="299" r:id="rId9"/>
    <p:sldId id="307" r:id="rId10"/>
    <p:sldId id="306" r:id="rId11"/>
    <p:sldId id="308" r:id="rId12"/>
    <p:sldId id="305" r:id="rId13"/>
    <p:sldId id="297" r:id="rId14"/>
    <p:sldId id="296" r:id="rId15"/>
    <p:sldId id="309" r:id="rId16"/>
    <p:sldId id="310" r:id="rId17"/>
    <p:sldId id="311" r:id="rId18"/>
    <p:sldId id="312" r:id="rId19"/>
    <p:sldId id="313" r:id="rId20"/>
    <p:sldId id="314" r:id="rId21"/>
    <p:sldId id="316" r:id="rId22"/>
    <p:sldId id="315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27" r:id="rId34"/>
    <p:sldId id="328" r:id="rId35"/>
    <p:sldId id="329" r:id="rId36"/>
    <p:sldId id="331" r:id="rId37"/>
    <p:sldId id="330" r:id="rId38"/>
    <p:sldId id="332" r:id="rId39"/>
    <p:sldId id="333" r:id="rId40"/>
    <p:sldId id="334" r:id="rId41"/>
    <p:sldId id="335" r:id="rId42"/>
    <p:sldId id="336" r:id="rId43"/>
    <p:sldId id="337" r:id="rId44"/>
    <p:sldId id="264" r:id="rId45"/>
    <p:sldId id="279" r:id="rId46"/>
    <p:sldId id="278" r:id="rId47"/>
    <p:sldId id="263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  <a:srgbClr val="F15A21"/>
    <a:srgbClr val="FF7E79"/>
    <a:srgbClr val="0096FF"/>
    <a:srgbClr val="56396B"/>
    <a:srgbClr val="FFE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92" d="100"/>
          <a:sy n="92" d="100"/>
        </p:scale>
        <p:origin x="176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5" d="100"/>
        <a:sy n="18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2023. 2. 13.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686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2023. 2. 13.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68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2023. 2. 13.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710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2023. 2. 13.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631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2023. 2. 13.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884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2023. 2. 13.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198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2023. 2. 13.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396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2023. 2. 13.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944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2023. 2. 13.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26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2023. 2. 13.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499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2023. 2. 13.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345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2023. 2. 13.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412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455384" y="0"/>
            <a:ext cx="11736616" cy="3035062"/>
            <a:chOff x="455384" y="0"/>
            <a:chExt cx="11736616" cy="3035062"/>
          </a:xfrm>
        </p:grpSpPr>
        <p:sp>
          <p:nvSpPr>
            <p:cNvPr id="19" name="자유형 18">
              <a:extLst>
                <a:ext uri="{FF2B5EF4-FFF2-40B4-BE49-F238E27FC236}">
                  <a16:creationId xmlns:a16="http://schemas.microsoft.com/office/drawing/2014/main" id="{BAB5644D-B30F-68D8-3707-57575A3A79F2}"/>
                </a:ext>
              </a:extLst>
            </p:cNvPr>
            <p:cNvSpPr/>
            <p:nvPr/>
          </p:nvSpPr>
          <p:spPr>
            <a:xfrm>
              <a:off x="455384" y="122949"/>
              <a:ext cx="11736616" cy="2659369"/>
            </a:xfrm>
            <a:custGeom>
              <a:avLst/>
              <a:gdLst>
                <a:gd name="connsiteX0" fmla="*/ 11736616 w 11736616"/>
                <a:gd name="connsiteY0" fmla="*/ 0 h 2659369"/>
                <a:gd name="connsiteX1" fmla="*/ 11736616 w 11736616"/>
                <a:gd name="connsiteY1" fmla="*/ 1171924 h 2659369"/>
                <a:gd name="connsiteX2" fmla="*/ 10284025 w 11736616"/>
                <a:gd name="connsiteY2" fmla="*/ 2624515 h 2659369"/>
                <a:gd name="connsiteX3" fmla="*/ 10206573 w 11736616"/>
                <a:gd name="connsiteY3" fmla="*/ 2656597 h 2659369"/>
                <a:gd name="connsiteX4" fmla="*/ 10203593 w 11736616"/>
                <a:gd name="connsiteY4" fmla="*/ 2656017 h 2659369"/>
                <a:gd name="connsiteX5" fmla="*/ 10186991 w 11736616"/>
                <a:gd name="connsiteY5" fmla="*/ 2659369 h 2659369"/>
                <a:gd name="connsiteX6" fmla="*/ 109534 w 11736616"/>
                <a:gd name="connsiteY6" fmla="*/ 2659369 h 2659369"/>
                <a:gd name="connsiteX7" fmla="*/ 0 w 11736616"/>
                <a:gd name="connsiteY7" fmla="*/ 2549835 h 2659369"/>
                <a:gd name="connsiteX8" fmla="*/ 0 w 11736616"/>
                <a:gd name="connsiteY8" fmla="*/ 1940228 h 2659369"/>
                <a:gd name="connsiteX9" fmla="*/ 109534 w 11736616"/>
                <a:gd name="connsiteY9" fmla="*/ 1830694 h 2659369"/>
                <a:gd name="connsiteX10" fmla="*/ 9905922 w 11736616"/>
                <a:gd name="connsiteY10" fmla="*/ 1830694 h 2659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36616" h="2659369">
                  <a:moveTo>
                    <a:pt x="11736616" y="0"/>
                  </a:moveTo>
                  <a:lnTo>
                    <a:pt x="11736616" y="1171924"/>
                  </a:lnTo>
                  <a:lnTo>
                    <a:pt x="10284025" y="2624515"/>
                  </a:lnTo>
                  <a:cubicBezTo>
                    <a:pt x="10262637" y="2645903"/>
                    <a:pt x="10234605" y="2656597"/>
                    <a:pt x="10206573" y="2656597"/>
                  </a:cubicBezTo>
                  <a:lnTo>
                    <a:pt x="10203593" y="2656017"/>
                  </a:lnTo>
                  <a:lnTo>
                    <a:pt x="10186991" y="2659369"/>
                  </a:lnTo>
                  <a:lnTo>
                    <a:pt x="109534" y="2659369"/>
                  </a:lnTo>
                  <a:cubicBezTo>
                    <a:pt x="49040" y="2659369"/>
                    <a:pt x="0" y="2610329"/>
                    <a:pt x="0" y="2549835"/>
                  </a:cubicBezTo>
                  <a:lnTo>
                    <a:pt x="0" y="1940228"/>
                  </a:lnTo>
                  <a:cubicBezTo>
                    <a:pt x="0" y="1879734"/>
                    <a:pt x="49040" y="1830694"/>
                    <a:pt x="109534" y="1830694"/>
                  </a:cubicBezTo>
                  <a:lnTo>
                    <a:pt x="9905922" y="183069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>
              <a:extLst>
                <a:ext uri="{FF2B5EF4-FFF2-40B4-BE49-F238E27FC236}">
                  <a16:creationId xmlns:a16="http://schemas.microsoft.com/office/drawing/2014/main" id="{6EB96897-1D00-BE43-AEFD-0149FDC39FB3}"/>
                </a:ext>
              </a:extLst>
            </p:cNvPr>
            <p:cNvSpPr/>
            <p:nvPr/>
          </p:nvSpPr>
          <p:spPr>
            <a:xfrm>
              <a:off x="598259" y="131743"/>
              <a:ext cx="11593741" cy="2536275"/>
            </a:xfrm>
            <a:custGeom>
              <a:avLst/>
              <a:gdLst>
                <a:gd name="connsiteX0" fmla="*/ 11593741 w 11593741"/>
                <a:gd name="connsiteY0" fmla="*/ 0 h 2536275"/>
                <a:gd name="connsiteX1" fmla="*/ 11593741 w 11593741"/>
                <a:gd name="connsiteY1" fmla="*/ 1010278 h 2536275"/>
                <a:gd name="connsiteX2" fmla="*/ 10095285 w 11593741"/>
                <a:gd name="connsiteY2" fmla="*/ 2508734 h 2536275"/>
                <a:gd name="connsiteX3" fmla="*/ 10038771 w 11593741"/>
                <a:gd name="connsiteY3" fmla="*/ 2532143 h 2536275"/>
                <a:gd name="connsiteX4" fmla="*/ 10031425 w 11593741"/>
                <a:gd name="connsiteY4" fmla="*/ 2530713 h 2536275"/>
                <a:gd name="connsiteX5" fmla="*/ 10003877 w 11593741"/>
                <a:gd name="connsiteY5" fmla="*/ 2536275 h 2536275"/>
                <a:gd name="connsiteX6" fmla="*/ 79924 w 11593741"/>
                <a:gd name="connsiteY6" fmla="*/ 2536275 h 2536275"/>
                <a:gd name="connsiteX7" fmla="*/ 0 w 11593741"/>
                <a:gd name="connsiteY7" fmla="*/ 2456351 h 2536275"/>
                <a:gd name="connsiteX8" fmla="*/ 0 w 11593741"/>
                <a:gd name="connsiteY8" fmla="*/ 1901824 h 2536275"/>
                <a:gd name="connsiteX9" fmla="*/ 79924 w 11593741"/>
                <a:gd name="connsiteY9" fmla="*/ 1821900 h 2536275"/>
                <a:gd name="connsiteX10" fmla="*/ 9771840 w 11593741"/>
                <a:gd name="connsiteY10" fmla="*/ 1821900 h 253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93741" h="2536275">
                  <a:moveTo>
                    <a:pt x="11593741" y="0"/>
                  </a:moveTo>
                  <a:lnTo>
                    <a:pt x="11593741" y="1010278"/>
                  </a:lnTo>
                  <a:lnTo>
                    <a:pt x="10095285" y="2508734"/>
                  </a:lnTo>
                  <a:cubicBezTo>
                    <a:pt x="10079679" y="2524340"/>
                    <a:pt x="10059225" y="2532143"/>
                    <a:pt x="10038771" y="2532143"/>
                  </a:cubicBezTo>
                  <a:lnTo>
                    <a:pt x="10031425" y="2530713"/>
                  </a:lnTo>
                  <a:lnTo>
                    <a:pt x="10003877" y="2536275"/>
                  </a:lnTo>
                  <a:lnTo>
                    <a:pt x="79924" y="2536275"/>
                  </a:lnTo>
                  <a:cubicBezTo>
                    <a:pt x="35783" y="2536275"/>
                    <a:pt x="0" y="2500492"/>
                    <a:pt x="0" y="2456351"/>
                  </a:cubicBezTo>
                  <a:lnTo>
                    <a:pt x="0" y="1901824"/>
                  </a:lnTo>
                  <a:cubicBezTo>
                    <a:pt x="0" y="1857683"/>
                    <a:pt x="35783" y="1821900"/>
                    <a:pt x="79924" y="1821900"/>
                  </a:cubicBezTo>
                  <a:lnTo>
                    <a:pt x="9771840" y="1821900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>
              <a:extLst>
                <a:ext uri="{FF2B5EF4-FFF2-40B4-BE49-F238E27FC236}">
                  <a16:creationId xmlns:a16="http://schemas.microsoft.com/office/drawing/2014/main" id="{DE34FE10-BFBC-6EC0-4A0C-2A48DC42A65C}"/>
                </a:ext>
              </a:extLst>
            </p:cNvPr>
            <p:cNvSpPr/>
            <p:nvPr/>
          </p:nvSpPr>
          <p:spPr>
            <a:xfrm>
              <a:off x="579119" y="1"/>
              <a:ext cx="11612881" cy="2636233"/>
            </a:xfrm>
            <a:custGeom>
              <a:avLst/>
              <a:gdLst>
                <a:gd name="connsiteX0" fmla="*/ 11238713 w 11612881"/>
                <a:gd name="connsiteY0" fmla="*/ 0 h 2636233"/>
                <a:gd name="connsiteX1" fmla="*/ 11612881 w 11612881"/>
                <a:gd name="connsiteY1" fmla="*/ 0 h 2636233"/>
                <a:gd name="connsiteX2" fmla="*/ 11612881 w 11612881"/>
                <a:gd name="connsiteY2" fmla="*/ 1110231 h 2636233"/>
                <a:gd name="connsiteX3" fmla="*/ 10372629 w 11612881"/>
                <a:gd name="connsiteY3" fmla="*/ 2350483 h 2636233"/>
                <a:gd name="connsiteX4" fmla="*/ 10075587 w 11612881"/>
                <a:gd name="connsiteY4" fmla="*/ 2636233 h 2636233"/>
                <a:gd name="connsiteX5" fmla="*/ 10081608 w 11612881"/>
                <a:gd name="connsiteY5" fmla="*/ 2295188 h 2636233"/>
                <a:gd name="connsiteX6" fmla="*/ 10083080 w 11612881"/>
                <a:gd name="connsiteY6" fmla="*/ 2146982 h 2636233"/>
                <a:gd name="connsiteX7" fmla="*/ 10079100 w 11612881"/>
                <a:gd name="connsiteY7" fmla="*/ 2156590 h 2636233"/>
                <a:gd name="connsiteX8" fmla="*/ 10065617 w 11612881"/>
                <a:gd name="connsiteY8" fmla="*/ 2162175 h 2636233"/>
                <a:gd name="connsiteX9" fmla="*/ 19068 w 11612881"/>
                <a:gd name="connsiteY9" fmla="*/ 2162175 h 2636233"/>
                <a:gd name="connsiteX10" fmla="*/ 0 w 11612881"/>
                <a:gd name="connsiteY10" fmla="*/ 2143107 h 2636233"/>
                <a:gd name="connsiteX11" fmla="*/ 0 w 11612881"/>
                <a:gd name="connsiteY11" fmla="*/ 2010811 h 2636233"/>
                <a:gd name="connsiteX12" fmla="*/ 19068 w 11612881"/>
                <a:gd name="connsiteY12" fmla="*/ 1991743 h 2636233"/>
                <a:gd name="connsiteX13" fmla="*/ 10065617 w 11612881"/>
                <a:gd name="connsiteY13" fmla="*/ 1991743 h 2636233"/>
                <a:gd name="connsiteX14" fmla="*/ 10084685 w 11612881"/>
                <a:gd name="connsiteY14" fmla="*/ 2010811 h 2636233"/>
                <a:gd name="connsiteX15" fmla="*/ 10084685 w 11612881"/>
                <a:gd name="connsiteY15" fmla="*/ 2052129 h 2636233"/>
                <a:gd name="connsiteX16" fmla="*/ 10087630 w 11612881"/>
                <a:gd name="connsiteY16" fmla="*/ 1921995 h 2636233"/>
                <a:gd name="connsiteX17" fmla="*/ 9630430 w 11612881"/>
                <a:gd name="connsiteY17" fmla="*/ 1608284 h 263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12881" h="2636233">
                  <a:moveTo>
                    <a:pt x="11238713" y="0"/>
                  </a:moveTo>
                  <a:lnTo>
                    <a:pt x="11612881" y="0"/>
                  </a:lnTo>
                  <a:lnTo>
                    <a:pt x="11612881" y="1110231"/>
                  </a:lnTo>
                  <a:lnTo>
                    <a:pt x="10372629" y="2350483"/>
                  </a:lnTo>
                  <a:cubicBezTo>
                    <a:pt x="10326769" y="2396343"/>
                    <a:pt x="10130971" y="2617798"/>
                    <a:pt x="10075587" y="2636233"/>
                  </a:cubicBezTo>
                  <a:cubicBezTo>
                    <a:pt x="10079578" y="2542593"/>
                    <a:pt x="10080593" y="2421569"/>
                    <a:pt x="10081608" y="2295188"/>
                  </a:cubicBezTo>
                  <a:lnTo>
                    <a:pt x="10083080" y="2146982"/>
                  </a:lnTo>
                  <a:lnTo>
                    <a:pt x="10079100" y="2156590"/>
                  </a:lnTo>
                  <a:cubicBezTo>
                    <a:pt x="10075650" y="2160041"/>
                    <a:pt x="10070883" y="2162175"/>
                    <a:pt x="10065617" y="2162175"/>
                  </a:cubicBezTo>
                  <a:lnTo>
                    <a:pt x="19068" y="2162175"/>
                  </a:lnTo>
                  <a:cubicBezTo>
                    <a:pt x="8537" y="2162175"/>
                    <a:pt x="0" y="2153638"/>
                    <a:pt x="0" y="2143107"/>
                  </a:cubicBezTo>
                  <a:lnTo>
                    <a:pt x="0" y="2010811"/>
                  </a:lnTo>
                  <a:cubicBezTo>
                    <a:pt x="0" y="2000280"/>
                    <a:pt x="8537" y="1991743"/>
                    <a:pt x="19068" y="1991743"/>
                  </a:cubicBezTo>
                  <a:lnTo>
                    <a:pt x="10065617" y="1991743"/>
                  </a:lnTo>
                  <a:cubicBezTo>
                    <a:pt x="10076148" y="1991743"/>
                    <a:pt x="10084685" y="2000280"/>
                    <a:pt x="10084685" y="2010811"/>
                  </a:cubicBezTo>
                  <a:lnTo>
                    <a:pt x="10084685" y="2052129"/>
                  </a:lnTo>
                  <a:lnTo>
                    <a:pt x="10087630" y="1921995"/>
                  </a:lnTo>
                  <a:cubicBezTo>
                    <a:pt x="10041770" y="1876135"/>
                    <a:pt x="9584570" y="1654144"/>
                    <a:pt x="9630430" y="1608284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1729278" cy="1991743"/>
            </a:xfrm>
            <a:custGeom>
              <a:avLst/>
              <a:gdLst>
                <a:gd name="connsiteX0" fmla="*/ 1986027 w 11729278"/>
                <a:gd name="connsiteY0" fmla="*/ 0 h 1991743"/>
                <a:gd name="connsiteX1" fmla="*/ 11729278 w 11729278"/>
                <a:gd name="connsiteY1" fmla="*/ 0 h 1991743"/>
                <a:gd name="connsiteX2" fmla="*/ 11729278 w 11729278"/>
                <a:gd name="connsiteY2" fmla="*/ 494905 h 1991743"/>
                <a:gd name="connsiteX3" fmla="*/ 10236736 w 11729278"/>
                <a:gd name="connsiteY3" fmla="*/ 1991743 h 1991743"/>
                <a:gd name="connsiteX4" fmla="*/ 0 w 11729278"/>
                <a:gd name="connsiteY4" fmla="*/ 1991743 h 1991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278" h="1991743">
                  <a:moveTo>
                    <a:pt x="1986027" y="0"/>
                  </a:moveTo>
                  <a:lnTo>
                    <a:pt x="11729278" y="0"/>
                  </a:lnTo>
                  <a:lnTo>
                    <a:pt x="11729278" y="494905"/>
                  </a:lnTo>
                  <a:lnTo>
                    <a:pt x="10236736" y="1991743"/>
                  </a:lnTo>
                  <a:lnTo>
                    <a:pt x="0" y="1991743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1356552" y="1250429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1141591" y="1519753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1364020" y="1416372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23484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23551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869AB9B-8EFB-384B-205C-617E9C95660C}"/>
              </a:ext>
            </a:extLst>
          </p:cNvPr>
          <p:cNvSpPr txBox="1"/>
          <p:nvPr/>
        </p:nvSpPr>
        <p:spPr>
          <a:xfrm>
            <a:off x="1944687" y="3429000"/>
            <a:ext cx="830262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 algn="ctr">
              <a:defRPr/>
            </a:pPr>
            <a:r>
              <a:rPr lang="en-US" altLang="ko-KR" sz="6000" b="1" i="1" kern="0" dirty="0">
                <a:ln w="15875">
                  <a:noFill/>
                </a:ln>
                <a:solidFill>
                  <a:srgbClr val="56396B"/>
                </a:solidFill>
                <a:latin typeface="Jalnan OTF" panose="020B0600000101010101" pitchFamily="34" charset="-127"/>
                <a:ea typeface="Jalnan OTF" panose="020B0600000101010101" pitchFamily="34" charset="-127"/>
              </a:rPr>
              <a:t>Object-Oriented Programming</a:t>
            </a:r>
          </a:p>
          <a:p>
            <a:pPr marL="0" lvl="1" indent="-457200" algn="ctr">
              <a:defRPr/>
            </a:pPr>
            <a:r>
              <a:rPr lang="en-US" altLang="ko-KR" sz="2000" kern="0" dirty="0">
                <a:solidFill>
                  <a:srgbClr val="56396B"/>
                </a:solidFill>
                <a:latin typeface="Nanum GaRamYeonGgoc" panose="02000503000000000000" pitchFamily="2" charset="-127"/>
                <a:ea typeface="Nanum GaRamYeonGgoc" panose="02000503000000000000" pitchFamily="2" charset="-127"/>
              </a:rPr>
              <a:t>Practice Week5</a:t>
            </a:r>
            <a:endParaRPr lang="ko-KR" altLang="en-US" sz="5400" dirty="0">
              <a:solidFill>
                <a:srgbClr val="56396B"/>
              </a:solidFill>
              <a:latin typeface="Nanum GaRamYeonGgoc" panose="02000503000000000000" pitchFamily="2" charset="-127"/>
              <a:ea typeface="Nanum GaRamYeonGgoc" panose="02000503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22104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ea typeface="Tmon몬소리 Black" panose="02000A03000000000000" pitchFamily="2" charset="-127"/>
              </a:rPr>
              <a:t>JIU IT Major 20230124 PMJ, AEJ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426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455384" y="1500702"/>
            <a:ext cx="11625780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1.3 ___________ translates high-level language program into machine language program. </a:t>
            </a:r>
            <a:endParaRPr lang="en-US" sz="5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6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An assembler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A compiler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CPU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The operating system </a:t>
            </a:r>
            <a:endParaRPr lang="en-US" sz="5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0EFB51-748C-4875-7429-B8108CC96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84" y="2775554"/>
            <a:ext cx="10239561" cy="394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91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455384" y="1500702"/>
            <a:ext cx="11625780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1.3 ___________ translates high-level language program into machine language program. </a:t>
            </a:r>
            <a:endParaRPr lang="en-US" sz="5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6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An assembler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A compiler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CPU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The operating system </a:t>
            </a:r>
            <a:endParaRPr lang="en-US" sz="5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8681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455384" y="1500703"/>
            <a:ext cx="10113666" cy="495520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1.7 What is the output of the following code? </a:t>
            </a:r>
          </a:p>
          <a:p>
            <a:endParaRPr lang="en-US" sz="2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lvl="2"/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System.out.println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("1 + 2 + 3"); </a:t>
            </a:r>
          </a:p>
          <a:p>
            <a:pPr lvl="2"/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System.out.println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(1 + 2 + 3);</a:t>
            </a:r>
          </a:p>
          <a:p>
            <a:pPr lvl="2"/>
            <a:endParaRPr lang="en-US" sz="32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endParaRPr lang="en-US" sz="8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1 + 2 + 3 followed by 6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"6" followed by 6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1 + 2 + 3 followed by 1 + 2 + 3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6 followed by 6 </a:t>
            </a:r>
            <a:endParaRPr lang="en-US" sz="8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9211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455384" y="1500703"/>
            <a:ext cx="10113666" cy="495520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1.7 What is the output of the following code? </a:t>
            </a:r>
          </a:p>
          <a:p>
            <a:endParaRPr lang="en-US" sz="2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lvl="2"/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System.out.println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("1 + 2 + 3"); </a:t>
            </a:r>
          </a:p>
          <a:p>
            <a:pPr lvl="2"/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System.out.println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(1 + 2 + 3);</a:t>
            </a:r>
          </a:p>
          <a:p>
            <a:pPr lvl="2"/>
            <a:endParaRPr lang="en-US" sz="32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endParaRPr lang="en-US" sz="8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1 + 2 + 3 followed by 6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"6" followed by 6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1 + 2 + 3 followed by 1 + 2 + 3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6 followed by 6 </a:t>
            </a:r>
            <a:endParaRPr lang="en-US" sz="8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C682F3-19A0-AE43-D0F4-17BF345DFD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4" r="50268" b="15449"/>
          <a:stretch/>
        </p:blipFill>
        <p:spPr>
          <a:xfrm>
            <a:off x="4114800" y="993073"/>
            <a:ext cx="8077200" cy="58649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362AE64-1203-E620-2805-6D413BE7C69F}"/>
              </a:ext>
            </a:extLst>
          </p:cNvPr>
          <p:cNvSpPr/>
          <p:nvPr/>
        </p:nvSpPr>
        <p:spPr>
          <a:xfrm>
            <a:off x="2964873" y="2351782"/>
            <a:ext cx="2642676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3200" b="1" cap="none" spc="0" dirty="0">
                <a:ln w="22225">
                  <a:solidFill>
                    <a:srgbClr val="FF0000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String -&gt;</a:t>
            </a:r>
          </a:p>
          <a:p>
            <a:pPr algn="r"/>
            <a:r>
              <a:rPr lang="en-US" sz="3200" b="1" dirty="0">
                <a:ln w="22225">
                  <a:solidFill>
                    <a:srgbClr val="FF0000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Number -&gt;</a:t>
            </a:r>
            <a:endParaRPr lang="en-US" sz="3200" b="1" cap="none" spc="0" dirty="0">
              <a:ln w="22225">
                <a:solidFill>
                  <a:srgbClr val="FF0000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46985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455384" y="1500703"/>
            <a:ext cx="10113666" cy="495520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1.7 What is the output of the following code? </a:t>
            </a:r>
          </a:p>
          <a:p>
            <a:endParaRPr lang="en-US" sz="2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lvl="2"/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System.out.println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("1 + 2 + 3"); </a:t>
            </a:r>
          </a:p>
          <a:p>
            <a:pPr lvl="2"/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System.out.println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(1 + 2 + 3);</a:t>
            </a:r>
          </a:p>
          <a:p>
            <a:pPr lvl="2"/>
            <a:endParaRPr lang="en-US" sz="32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endParaRPr lang="en-US" sz="8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1 + 2 + 3 followed by 6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"6" followed by 6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1 + 2 + 3 followed by 1 + 2 + 3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6 followed by 6 </a:t>
            </a:r>
            <a:endParaRPr lang="en-US" sz="8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896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55399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1.8 The JDK command to just compile a class (not run) in the file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Test.java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is </a:t>
            </a:r>
            <a:endParaRPr lang="en-US" sz="4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342900" indent="-342900">
              <a:buAutoNum type="alphaUcPeriod"/>
            </a:pP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 Test</a:t>
            </a:r>
          </a:p>
          <a:p>
            <a:pPr marL="342900" indent="-342900">
              <a:buAutoNum type="alphaUcPeriod"/>
            </a:pP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java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Test.java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javac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Test.java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javac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Test</a:t>
            </a:r>
            <a:b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E. JAVAC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Test.java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endParaRPr lang="en-US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1.9 Which JDK command is correct to run a Java application in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ByteCode.class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? </a:t>
            </a:r>
            <a:endParaRPr lang="en-US" sz="4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342900" indent="-342900">
              <a:buAutoNum type="alphaUcPeriod"/>
            </a:pP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</a:t>
            </a:r>
            <a:endParaRPr lang="en-US" sz="2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java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ByteCode.class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javac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javac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</a:t>
            </a:r>
            <a:b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E. JAVAC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endParaRPr lang="en-US" sz="4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9200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55399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1.8 The JDK command to just compile a class (not run) in the file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Test.java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is </a:t>
            </a:r>
            <a:endParaRPr lang="en-US" sz="4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342900" indent="-342900">
              <a:buAutoNum type="alphaUcPeriod"/>
            </a:pP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 Test</a:t>
            </a:r>
          </a:p>
          <a:p>
            <a:pPr marL="342900" indent="-342900">
              <a:buAutoNum type="alphaUcPeriod"/>
            </a:pP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Test.java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javac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Test.java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javac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Test</a:t>
            </a:r>
            <a:b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E. JAVAC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Test.java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endParaRPr lang="en-US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1.9 Which JDK command is correct to run a Java application in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ByteCode.class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? </a:t>
            </a:r>
            <a:endParaRPr lang="en-US" sz="4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342900" indent="-342900">
              <a:buAutoNum type="alphaUcPeriod"/>
            </a:pP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</a:t>
            </a:r>
            <a:endParaRPr lang="en-US" sz="2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java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ByteCode.class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javac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javac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</a:t>
            </a:r>
            <a:b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E. JAVAC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endParaRPr lang="en-US" sz="4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A0673E-AAA8-5FD6-88CB-772144208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853" y="-1"/>
            <a:ext cx="9867990" cy="687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27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55399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1.8 The JDK command to just compile a class (not run) in the file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Test.java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is </a:t>
            </a:r>
            <a:endParaRPr lang="en-US" sz="4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342900" indent="-342900">
              <a:buAutoNum type="alphaUcPeriod"/>
            </a:pP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 Test</a:t>
            </a:r>
          </a:p>
          <a:p>
            <a:pPr marL="342900" indent="-342900">
              <a:buAutoNum type="alphaUcPeriod"/>
            </a:pP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Test.java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javac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Test.java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javac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Test</a:t>
            </a:r>
            <a:b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E. JAVAC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Test.java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endParaRPr lang="en-US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1.9 Which JDK command is correct to run a Java application in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ByteCode.class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? </a:t>
            </a:r>
            <a:endParaRPr lang="en-US" sz="4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342900" indent="-342900">
              <a:buAutoNum type="alphaUcPeriod"/>
            </a:pP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</a:t>
            </a:r>
            <a:endParaRPr lang="en-US" sz="2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java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ByteCode.class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javac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javac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</a:t>
            </a:r>
            <a:b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E. JAVAC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endParaRPr lang="en-US" sz="4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A0673E-AAA8-5FD6-88CB-772144208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3891" y="4643051"/>
            <a:ext cx="3204952" cy="223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79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55399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1.8 The JDK command to just compile a class (not run) in the file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Test.java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is </a:t>
            </a:r>
            <a:endParaRPr lang="en-US" sz="4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342900" indent="-342900">
              <a:buAutoNum type="alphaUcPeriod"/>
            </a:pPr>
            <a:r>
              <a:rPr lang="ko-KR" alt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 Test</a:t>
            </a:r>
          </a:p>
          <a:p>
            <a:pPr marL="342900" indent="-342900">
              <a:buAutoNum type="alphaUcPeriod"/>
            </a:pPr>
            <a:r>
              <a:rPr lang="ko-KR" alt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Test.java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r>
              <a:rPr lang="en-US" sz="24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</a:t>
            </a:r>
            <a:r>
              <a:rPr lang="en-US" sz="2400" dirty="0" err="1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javac</a:t>
            </a:r>
            <a:r>
              <a:rPr lang="en-US" sz="24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Test.java</a:t>
            </a:r>
            <a:r>
              <a:rPr lang="en-US" sz="24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javac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Test</a:t>
            </a:r>
            <a:b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E. JAVAC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Test.java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endParaRPr lang="en-US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1.9 Which JDK command is correct to run a Java application in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ByteCode.class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? </a:t>
            </a:r>
            <a:endParaRPr lang="en-US" sz="4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342900" indent="-342900">
              <a:buAutoNum type="alphaUcPeriod"/>
            </a:pPr>
            <a:r>
              <a:rPr lang="ko-KR" altLang="en-US" sz="24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lang="en-US" sz="24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 </a:t>
            </a:r>
            <a:r>
              <a:rPr lang="en-US" sz="2400" dirty="0" err="1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</a:t>
            </a:r>
            <a:endParaRPr lang="en-US" sz="2400" dirty="0">
              <a:solidFill>
                <a:srgbClr val="FF0000"/>
              </a:solidFill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java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ByteCode.class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javac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javac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</a:t>
            </a:r>
            <a:b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E. JAVAC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endParaRPr lang="en-US" sz="4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A0673E-AAA8-5FD6-88CB-772144208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3891" y="4643051"/>
            <a:ext cx="3204952" cy="223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31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40934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2.1 _______ is the code with natural language </a:t>
            </a:r>
          </a:p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mixed with Java code. </a:t>
            </a:r>
          </a:p>
          <a:p>
            <a:endParaRPr lang="en-US" sz="4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Java program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A Java statement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Pseudocode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A flowchart diagram </a:t>
            </a:r>
            <a:endParaRPr lang="en-US" sz="4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1626EB-E7E7-0A57-35C2-6C129BBF0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2" y="2638343"/>
            <a:ext cx="11339945" cy="420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17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455384" y="1589000"/>
            <a:ext cx="11556507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1.2 Computer can execute the code in ____________. </a:t>
            </a:r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2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742950" indent="-742950">
              <a:buAutoNum type="alphaUcPeriod"/>
            </a:pP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machine language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assembly language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high-level language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none of the above </a:t>
            </a:r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9649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40934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2.1 _______ is the code with natural language </a:t>
            </a:r>
          </a:p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mixed with Java code. </a:t>
            </a:r>
          </a:p>
          <a:p>
            <a:endParaRPr lang="en-US" sz="4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Java program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A Java statement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</a:t>
            </a:r>
            <a:r>
              <a:rPr lang="en-US" sz="36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Pseudocode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A flowchart diagram </a:t>
            </a:r>
            <a:endParaRPr lang="en-US" sz="4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18458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53860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2.6 Every letter in a Java keyword is in lowercase? </a:t>
            </a:r>
            <a:endParaRPr lang="en-US" sz="5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1257300" lvl="2" indent="-342900">
              <a:buAutoNum type="alphaUcPeriod"/>
            </a:pP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true B. false </a:t>
            </a:r>
          </a:p>
          <a:p>
            <a:pPr marL="342900" indent="-342900">
              <a:buAutoNum type="alphaUcPeriod"/>
            </a:pPr>
            <a:endParaRPr lang="en-US" sz="2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342900" indent="-342900">
              <a:buAutoNum type="alphaUcPeriod"/>
            </a:pPr>
            <a:endParaRPr lang="en-US" sz="2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2.7 Which of the following is a valid identifier?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Please select all that apply. </a:t>
            </a:r>
            <a:endParaRPr lang="en-US" sz="5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514350" indent="-514350">
              <a:buAutoNum type="alphaUcPeriod"/>
            </a:pP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$343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class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9X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8+9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E. radius </a:t>
            </a:r>
            <a:endParaRPr lang="en-US" sz="5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1032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D31D8C-C12B-3FA3-3550-ECDBCDADC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3390"/>
            <a:ext cx="12222147" cy="512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40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53860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2.6 Every letter in a Java keyword is in lowercase? </a:t>
            </a:r>
            <a:endParaRPr lang="en-US" sz="5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1257300" lvl="2" indent="-342900">
              <a:buAutoNum type="alphaUcPeriod"/>
            </a:pP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true </a:t>
            </a:r>
            <a:r>
              <a:rPr lang="en-US" sz="32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false </a:t>
            </a:r>
          </a:p>
          <a:p>
            <a:pPr marL="342900" indent="-342900">
              <a:buAutoNum type="alphaUcPeriod"/>
            </a:pPr>
            <a:endParaRPr lang="en-US" sz="2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342900" indent="-342900">
              <a:buAutoNum type="alphaUcPeriod"/>
            </a:pPr>
            <a:endParaRPr lang="en-US" sz="2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2.7 Which of the following is a valid identifier?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Please select all that apply. </a:t>
            </a:r>
            <a:endParaRPr lang="en-US" sz="5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514350" indent="-514350">
              <a:buAutoNum type="alphaUcPeriod"/>
            </a:pPr>
            <a:r>
              <a:rPr lang="en-US" sz="32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$343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class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9X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8+9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E. </a:t>
            </a:r>
            <a:r>
              <a:rPr lang="en-US" sz="32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radius </a:t>
            </a:r>
            <a:endParaRPr lang="en-US" sz="5400" dirty="0">
              <a:solidFill>
                <a:srgbClr val="FF0000"/>
              </a:solidFill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6482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31393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2.17 Which of these data types requires the most amount of memory? </a:t>
            </a:r>
          </a:p>
          <a:p>
            <a:endParaRPr lang="en-US" sz="6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algn="ctr"/>
            <a:r>
              <a:rPr lang="en-US" sz="4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long     B. int     C. short     D. byte </a:t>
            </a:r>
            <a:endParaRPr lang="en-US" sz="6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7794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31393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2.17 Which of these data types requires the most amount of memory? </a:t>
            </a:r>
          </a:p>
          <a:p>
            <a:endParaRPr lang="en-US" sz="6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algn="ctr"/>
            <a:r>
              <a:rPr lang="en-US" sz="4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long     B. int     C. short     D. byte </a:t>
            </a:r>
            <a:endParaRPr lang="en-US" sz="6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2CF77D-3837-C0DC-50E3-F29753409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746" y="2989904"/>
            <a:ext cx="8374512" cy="362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7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35394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2.37 To obtain the current second, use _________. </a:t>
            </a:r>
          </a:p>
          <a:p>
            <a:endParaRPr lang="en-US" sz="32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System.currentTimeMillis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() % 3600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System.currentTimeMillis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() % 60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System.currentTimeMillis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() / 1000 % 60 </a:t>
            </a:r>
            <a:endParaRPr lang="en-US" sz="6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System.currentTimeMillis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() / 1000 / 60 % 60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E.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System.currentTimeMillis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() / 1000 / 60 / 60 % 24 </a:t>
            </a:r>
            <a:endParaRPr lang="en-US" sz="6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1912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35394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2.37 To obtain the current second, use _________. </a:t>
            </a:r>
          </a:p>
          <a:p>
            <a:endParaRPr lang="en-US" sz="32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System.currentTimeMillis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() % 3600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System.currentTimeMillis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() % 60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System.currentTimeMillis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() / 1000 % 60 </a:t>
            </a:r>
            <a:endParaRPr lang="en-US" sz="6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System.currentTimeMillis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() / 1000 / 60 % 60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E.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System.currentTimeMillis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() / 1000 / 60 / 60 % 24 </a:t>
            </a:r>
            <a:endParaRPr lang="en-US" sz="6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1F1D8B-C139-8A93-229E-136EEEB5A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6" y="2345853"/>
            <a:ext cx="12014607" cy="394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672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35394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2.37 To obtain the current second, use _________. </a:t>
            </a:r>
          </a:p>
          <a:p>
            <a:endParaRPr lang="en-US" sz="32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System.currentTimeMillis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() % 3600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System.currentTimeMillis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() % 60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</a:t>
            </a:r>
            <a:r>
              <a:rPr lang="en-US" sz="3200" dirty="0" err="1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System.currentTimeMillis</a:t>
            </a:r>
            <a:r>
              <a:rPr lang="en-US" sz="32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() / 1000 % 60 </a:t>
            </a:r>
            <a:endParaRPr lang="en-US" sz="6600" dirty="0">
              <a:solidFill>
                <a:srgbClr val="FF0000"/>
              </a:solidFill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System.currentTimeMillis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() / 1000 / 60 % 60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E.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System.currentTimeMillis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() / 1000 / 60 / 60 % 24 </a:t>
            </a:r>
            <a:endParaRPr lang="en-US" sz="6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841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3.4 What is 1 - 0.1 - 0.1 - 0.1 - 0.1 - 0.1 == 0.5? </a:t>
            </a:r>
          </a:p>
          <a:p>
            <a:endParaRPr lang="en-US" sz="36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6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6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342900" indent="-342900">
              <a:buAutoNum type="alphaUcPeriod"/>
            </a:pP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true </a:t>
            </a:r>
          </a:p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false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There is no guarantee that </a:t>
            </a:r>
          </a:p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1 - 0.1 - 0.1 - 0.1 - 0.1 - 0.1 == 0.5 is true.</a:t>
            </a:r>
            <a:endParaRPr lang="en-US" sz="5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8881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455384" y="1589000"/>
            <a:ext cx="11556507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1.2 Computer can execute the code in ____________. </a:t>
            </a:r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2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742950" indent="-742950">
              <a:buAutoNum type="alphaUcPeriod"/>
            </a:pP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machine language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assembly language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high-level language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none of the above </a:t>
            </a:r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E916DC-469E-D17E-0F49-445DD95E0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39" y="2532835"/>
            <a:ext cx="11616302" cy="305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066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3.4 What is 1 - 0.1 - 0.1 - 0.1 - 0.1 - 0.1 == 0.5? </a:t>
            </a:r>
          </a:p>
          <a:p>
            <a:endParaRPr lang="en-US" sz="36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6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6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342900" indent="-342900">
              <a:buAutoNum type="alphaUcPeriod"/>
            </a:pP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true </a:t>
            </a:r>
          </a:p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false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There is no guarantee that </a:t>
            </a:r>
          </a:p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1 - 0.1 - 0.1 - 0.1 - 0.1 - 0.1 == 0.5 is true.</a:t>
            </a:r>
            <a:endParaRPr lang="en-US" sz="5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C4323C-8C8A-1C1B-B45D-873EA738A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945" y="2134098"/>
            <a:ext cx="9615055" cy="471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430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3.4 What is 1 - 0.1 - 0.1 - 0.1 - 0.1 - 0.1 == 0.5? </a:t>
            </a:r>
          </a:p>
          <a:p>
            <a:endParaRPr lang="en-US" sz="36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6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6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342900" indent="-342900">
              <a:buAutoNum type="alphaUcPeriod"/>
            </a:pP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true </a:t>
            </a:r>
          </a:p>
          <a:p>
            <a:r>
              <a:rPr lang="en-US" sz="36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false</a:t>
            </a:r>
            <a:br>
              <a:rPr lang="en-US" sz="36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There is no guarantee that </a:t>
            </a:r>
          </a:p>
          <a:p>
            <a:r>
              <a:rPr lang="en-US" sz="36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1 - 0.1 - 0.1 - 0.1 - 0.1 - 0.1 == 0.5 is true.</a:t>
            </a:r>
            <a:endParaRPr lang="en-US" sz="5400" dirty="0">
              <a:solidFill>
                <a:srgbClr val="FF0000"/>
              </a:solidFill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C4323C-8C8A-1C1B-B45D-873EA738A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327" y="2027537"/>
            <a:ext cx="4793673" cy="234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654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3.26 Given |x| &lt;= 4, which of the following </a:t>
            </a:r>
          </a:p>
          <a:p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is true? </a:t>
            </a:r>
            <a:endParaRPr lang="en-US" sz="9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40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742950" indent="-742950">
              <a:buAutoNum type="alphaUcPeriod"/>
            </a:pPr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x &lt;= 4 &amp;&amp; x &gt;= 4 </a:t>
            </a:r>
          </a:p>
          <a:p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x &lt;= 4 &amp;&amp; x &gt; -4 </a:t>
            </a:r>
          </a:p>
          <a:p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x &lt;= 4 &amp;&amp; x &gt;= -4 </a:t>
            </a:r>
          </a:p>
          <a:p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x &lt;= 4 || x &gt;= -4 </a:t>
            </a:r>
            <a:endParaRPr lang="en-US" sz="9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87628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3.26 Given |x| &lt;= 4, which of the following </a:t>
            </a:r>
          </a:p>
          <a:p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is true? </a:t>
            </a:r>
            <a:endParaRPr lang="en-US" sz="9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40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742950" indent="-742950">
              <a:buAutoNum type="alphaUcPeriod"/>
            </a:pPr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x &lt;= 4 &amp;&amp; x &gt;= 4 </a:t>
            </a:r>
          </a:p>
          <a:p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x &lt;= 4 &amp;&amp; x &gt; -4 </a:t>
            </a:r>
          </a:p>
          <a:p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x &lt;= 4 &amp;&amp; x &gt;= -4 </a:t>
            </a:r>
          </a:p>
          <a:p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x &lt;= 4 || x &gt;= -4 </a:t>
            </a:r>
            <a:endParaRPr lang="en-US" sz="9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8399AD-997A-39E1-FD37-F361ED614C23}"/>
              </a:ext>
            </a:extLst>
          </p:cNvPr>
          <p:cNvSpPr/>
          <p:nvPr/>
        </p:nvSpPr>
        <p:spPr>
          <a:xfrm>
            <a:off x="6265461" y="2505670"/>
            <a:ext cx="48786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5400" b="1" dirty="0">
                <a:ln w="22225">
                  <a:solidFill>
                    <a:srgbClr val="FF0000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-4 &lt;= x &lt;= 4</a:t>
            </a:r>
            <a:endParaRPr lang="en-US" sz="5400" b="1" cap="none" spc="0" dirty="0">
              <a:ln w="22225">
                <a:solidFill>
                  <a:srgbClr val="FF0000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25805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3.26 Given |x| &lt;= 4, which of the following </a:t>
            </a:r>
          </a:p>
          <a:p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is true? </a:t>
            </a:r>
            <a:endParaRPr lang="en-US" sz="9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40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742950" indent="-742950">
              <a:buAutoNum type="alphaUcPeriod"/>
            </a:pPr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x &lt;= 4 &amp;&amp; x &gt;= 4 </a:t>
            </a:r>
          </a:p>
          <a:p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x &lt;= 4 &amp;&amp; x &gt; -4 </a:t>
            </a:r>
          </a:p>
          <a:p>
            <a:r>
              <a:rPr lang="en-US" sz="40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x &lt;= 4 &amp;&amp; x &gt;= -4 </a:t>
            </a:r>
          </a:p>
          <a:p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x &lt;= 4 || x &gt;= -4 </a:t>
            </a:r>
            <a:endParaRPr lang="en-US" sz="9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8399AD-997A-39E1-FD37-F361ED614C23}"/>
              </a:ext>
            </a:extLst>
          </p:cNvPr>
          <p:cNvSpPr/>
          <p:nvPr/>
        </p:nvSpPr>
        <p:spPr>
          <a:xfrm>
            <a:off x="6265461" y="2505670"/>
            <a:ext cx="48786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5400" b="1" dirty="0">
                <a:ln w="22225">
                  <a:solidFill>
                    <a:srgbClr val="FF0000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-4 &lt;= x &lt;= 4</a:t>
            </a:r>
            <a:endParaRPr lang="en-US" sz="5400" b="1" cap="none" spc="0" dirty="0">
              <a:ln w="22225">
                <a:solidFill>
                  <a:srgbClr val="FF0000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70066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49552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3.39 What is the output of the following code? </a:t>
            </a:r>
          </a:p>
          <a:p>
            <a:endParaRPr lang="en-US" sz="6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lvl="1"/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boolean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even = false; </a:t>
            </a:r>
          </a:p>
          <a:p>
            <a:pPr lvl="1"/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System.out.println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(even ? "true" : "false");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endParaRPr lang="en-US" sz="6000" dirty="0">
              <a:solidFill>
                <a:schemeClr val="tx1">
                  <a:lumMod val="50000"/>
                  <a:lumOff val="50000"/>
                </a:schemeClr>
              </a:solidFill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true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nothing </a:t>
            </a:r>
            <a:endParaRPr lang="en-US" sz="6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false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true false </a:t>
            </a:r>
            <a:endParaRPr lang="en-US" sz="6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5596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49552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3.39 What is the output of the following code? </a:t>
            </a:r>
          </a:p>
          <a:p>
            <a:endParaRPr lang="en-US" sz="6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lvl="1"/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boolean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even = false; </a:t>
            </a:r>
          </a:p>
          <a:p>
            <a:pPr lvl="1"/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System.out.println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(even ? "true" : "false");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endParaRPr lang="en-US" sz="6000" dirty="0">
              <a:solidFill>
                <a:schemeClr val="tx1">
                  <a:lumMod val="50000"/>
                  <a:lumOff val="50000"/>
                </a:schemeClr>
              </a:solidFill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true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nothing </a:t>
            </a:r>
            <a:endParaRPr lang="en-US" sz="6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false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true false </a:t>
            </a:r>
            <a:endParaRPr lang="en-US" sz="6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9BC44D-0014-AE4F-0809-C7BA01DE3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317" y="2057633"/>
            <a:ext cx="9093684" cy="401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7634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49552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3.39 What is the output of the following code? </a:t>
            </a:r>
          </a:p>
          <a:p>
            <a:endParaRPr lang="en-US" sz="6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lvl="1"/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boolean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even = false; </a:t>
            </a:r>
          </a:p>
          <a:p>
            <a:pPr lvl="1"/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System.out.println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(even ? "true" : "false");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endParaRPr lang="en-US" sz="6000" dirty="0">
              <a:solidFill>
                <a:schemeClr val="tx1">
                  <a:lumMod val="50000"/>
                  <a:lumOff val="50000"/>
                </a:schemeClr>
              </a:solidFill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true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nothing </a:t>
            </a:r>
            <a:endParaRPr lang="en-US" sz="6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false</a:t>
            </a:r>
            <a:br>
              <a:rPr lang="en-US" sz="32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true false </a:t>
            </a:r>
            <a:endParaRPr lang="en-US" sz="6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A84DE4-0CA1-9BB6-7CA5-865CF4F65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317" y="2057633"/>
            <a:ext cx="9093684" cy="401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8184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4.1 To obtain the sine of 35 degrees, use _______. </a:t>
            </a:r>
          </a:p>
          <a:p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514350" indent="-514350">
              <a:buAutoNum type="alphaUcPeriod"/>
            </a:pP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Math.sin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(35)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Math.sin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Math.toRadians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(35))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Math.sin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Math.toDegrees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(35))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Math.sin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Math.toRadian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(35))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E.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Math.sin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Math.toDegree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(35)) </a:t>
            </a:r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6114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4.1 To obtain the sine of 35 degrees, use _______. </a:t>
            </a:r>
          </a:p>
          <a:p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514350" indent="-514350">
              <a:buAutoNum type="alphaUcPeriod"/>
            </a:pP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Math.sin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(35)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Math.sin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Math.toRadians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(35))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Math.sin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Math.toDegrees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(35))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Math.sin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Math.toRadian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(35))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E.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Math.sin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Math.toDegree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(35)) </a:t>
            </a:r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AC7EC1-95AB-F559-3A51-0F169E9B4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44" y="2145541"/>
            <a:ext cx="11393190" cy="456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102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455384" y="1589000"/>
            <a:ext cx="11556507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1.2 Computer can execute the code in ____________. </a:t>
            </a:r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2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742950" indent="-742950">
              <a:buAutoNum type="alphaUcPeriod"/>
            </a:pP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machine language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assembly language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high-level language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none of the above </a:t>
            </a:r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87B8DD-1C43-FB79-F56F-ABBACE325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36" y="2493818"/>
            <a:ext cx="11686328" cy="288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661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4.1 To obtain the sine of 35 degrees, use _______. </a:t>
            </a:r>
          </a:p>
          <a:p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514350" indent="-514350">
              <a:buAutoNum type="alphaUcPeriod"/>
            </a:pP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Math.sin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(35)</a:t>
            </a:r>
          </a:p>
          <a:p>
            <a:r>
              <a:rPr lang="en-US" sz="32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</a:t>
            </a:r>
            <a:r>
              <a:rPr lang="en-US" sz="3200" dirty="0" err="1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Math.sin</a:t>
            </a:r>
            <a:r>
              <a:rPr lang="en-US" sz="32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</a:t>
            </a:r>
            <a:r>
              <a:rPr lang="en-US" sz="3200" dirty="0" err="1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Math.toRadians</a:t>
            </a:r>
            <a:r>
              <a:rPr lang="en-US" sz="32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(35))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Math.sin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Math.toDegrees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(35))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Math.sin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Math.toRadian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(35))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E.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Math.sin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Math.toDegree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(35)) </a:t>
            </a:r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80609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329320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4.18 Suppose x is a char variable with a value 'b’.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What is the output of the statement </a:t>
            </a:r>
          </a:p>
          <a:p>
            <a:endParaRPr lang="en-US" sz="32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		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System.out.println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(++x)? </a:t>
            </a:r>
          </a:p>
          <a:p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514350" indent="-514350">
              <a:buAutoNum type="alphaUcPeriod"/>
            </a:pP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 		B. b 	C. c 		D. d </a:t>
            </a:r>
          </a:p>
        </p:txBody>
      </p:sp>
    </p:spTree>
    <p:extLst>
      <p:ext uri="{BB962C8B-B14F-4D97-AF65-F5344CB8AC3E}">
        <p14:creationId xmlns:p14="http://schemas.microsoft.com/office/powerpoint/2010/main" val="15342241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329320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4.18 Suppose x is a char variable with a value 'b’.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What is the output of the statement </a:t>
            </a:r>
          </a:p>
          <a:p>
            <a:endParaRPr lang="en-US" sz="32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		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System.out.println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(++x)? </a:t>
            </a:r>
          </a:p>
          <a:p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514350" indent="-514350">
              <a:buAutoNum type="alphaUcPeriod"/>
            </a:pP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 B. b C. c D. 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BCFA4B-9351-A191-BEE7-B147FC1B3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178" y="1347346"/>
            <a:ext cx="7496175" cy="486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0070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329320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4.18 Suppose x is a char variable with a value 'b’.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What is the output of the statement </a:t>
            </a:r>
          </a:p>
          <a:p>
            <a:endParaRPr lang="en-US" sz="32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		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System.out.println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(++x)? </a:t>
            </a:r>
          </a:p>
          <a:p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514350" indent="-514350">
              <a:buAutoNum type="alphaUcPeriod"/>
            </a:pP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 B. b </a:t>
            </a:r>
            <a:r>
              <a:rPr lang="en-US" sz="32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c 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d </a:t>
            </a:r>
          </a:p>
        </p:txBody>
      </p:sp>
    </p:spTree>
    <p:extLst>
      <p:ext uri="{BB962C8B-B14F-4D97-AF65-F5344CB8AC3E}">
        <p14:creationId xmlns:p14="http://schemas.microsoft.com/office/powerpoint/2010/main" val="7475581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Difference between for and while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D3334-406B-C2F1-7EC7-4C006E5D0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00" y="2111405"/>
            <a:ext cx="11376399" cy="333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5509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FD04855-961C-AFAA-3318-48D1DF2FB612}"/>
              </a:ext>
            </a:extLst>
          </p:cNvPr>
          <p:cNvSpPr txBox="1"/>
          <p:nvPr/>
        </p:nvSpPr>
        <p:spPr>
          <a:xfrm>
            <a:off x="476429" y="1500703"/>
            <a:ext cx="112192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br>
              <a:rPr lang="en-US" sz="2800" b="0" i="0" dirty="0">
                <a:solidFill>
                  <a:srgbClr val="D4E4F9"/>
                </a:solidFill>
                <a:effectLst/>
                <a:latin typeface="OpenSans"/>
              </a:rPr>
            </a:br>
            <a:endParaRPr lang="en-US" sz="2800" b="0" i="0" dirty="0">
              <a:solidFill>
                <a:srgbClr val="D4E4F9"/>
              </a:solidFill>
              <a:effectLst/>
              <a:latin typeface="Open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F17B5B-9F24-8C82-5C30-60A0FABBC22C}"/>
              </a:ext>
            </a:extLst>
          </p:cNvPr>
          <p:cNvSpPr txBox="1"/>
          <p:nvPr/>
        </p:nvSpPr>
        <p:spPr>
          <a:xfrm>
            <a:off x="4084341" y="1155858"/>
            <a:ext cx="778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Jalnan OTF" panose="020B0600000101010101" pitchFamily="34" charset="-127"/>
                <a:ea typeface="Jalnan OTF" panose="020B0600000101010101" pitchFamily="34" charset="-127"/>
              </a:rPr>
              <a:t>https://</a:t>
            </a:r>
            <a:r>
              <a:rPr lang="en-US" sz="3600" dirty="0" err="1">
                <a:latin typeface="Jalnan OTF" panose="020B0600000101010101" pitchFamily="34" charset="-127"/>
                <a:ea typeface="Jalnan OTF" panose="020B0600000101010101" pitchFamily="34" charset="-127"/>
              </a:rPr>
              <a:t>www.hackerrank.com</a:t>
            </a:r>
            <a:r>
              <a:rPr lang="en-US" sz="3600" dirty="0">
                <a:latin typeface="Jalnan OTF" panose="020B0600000101010101" pitchFamily="34" charset="-127"/>
                <a:ea typeface="Jalnan OTF" panose="020B0600000101010101" pitchFamily="34" charset="-127"/>
              </a:rPr>
              <a:t>/</a:t>
            </a:r>
            <a:endParaRPr lang="en-KR" sz="3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5A54E2-DA97-A2C0-0471-B762DC1D3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62"/>
          <a:stretch/>
        </p:blipFill>
        <p:spPr>
          <a:xfrm>
            <a:off x="455384" y="1822037"/>
            <a:ext cx="7772400" cy="412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259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FD04855-961C-AFAA-3318-48D1DF2FB612}"/>
              </a:ext>
            </a:extLst>
          </p:cNvPr>
          <p:cNvSpPr txBox="1"/>
          <p:nvPr/>
        </p:nvSpPr>
        <p:spPr>
          <a:xfrm>
            <a:off x="476429" y="1500703"/>
            <a:ext cx="112192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br>
              <a:rPr lang="en-US" sz="2800" b="0" i="0" dirty="0">
                <a:solidFill>
                  <a:srgbClr val="D4E4F9"/>
                </a:solidFill>
                <a:effectLst/>
                <a:latin typeface="OpenSans"/>
              </a:rPr>
            </a:br>
            <a:endParaRPr lang="en-US" sz="2800" b="0" i="0" dirty="0">
              <a:solidFill>
                <a:srgbClr val="D4E4F9"/>
              </a:solidFill>
              <a:effectLst/>
              <a:latin typeface="Open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7DBF00-6AD5-1087-7D87-F3B58EE718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88" r="1786" b="33444"/>
          <a:stretch/>
        </p:blipFill>
        <p:spPr>
          <a:xfrm>
            <a:off x="1591929" y="1552422"/>
            <a:ext cx="8506023" cy="29654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F17B5B-9F24-8C82-5C30-60A0FABBC22C}"/>
              </a:ext>
            </a:extLst>
          </p:cNvPr>
          <p:cNvSpPr txBox="1"/>
          <p:nvPr/>
        </p:nvSpPr>
        <p:spPr>
          <a:xfrm>
            <a:off x="2194622" y="4800600"/>
            <a:ext cx="778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Jalnan OTF" panose="020B0600000101010101" pitchFamily="34" charset="-127"/>
                <a:ea typeface="Jalnan OTF" panose="020B0600000101010101" pitchFamily="34" charset="-127"/>
              </a:rPr>
              <a:t>https://</a:t>
            </a:r>
            <a:r>
              <a:rPr lang="en-US" sz="3600" dirty="0" err="1">
                <a:latin typeface="Jalnan OTF" panose="020B0600000101010101" pitchFamily="34" charset="-127"/>
                <a:ea typeface="Jalnan OTF" panose="020B0600000101010101" pitchFamily="34" charset="-127"/>
              </a:rPr>
              <a:t>www.hackerrank.com</a:t>
            </a:r>
            <a:r>
              <a:rPr lang="en-US" sz="3600" dirty="0">
                <a:latin typeface="Jalnan OTF" panose="020B0600000101010101" pitchFamily="34" charset="-127"/>
                <a:ea typeface="Jalnan OTF" panose="020B0600000101010101" pitchFamily="34" charset="-127"/>
              </a:rPr>
              <a:t>/</a:t>
            </a:r>
            <a:endParaRPr lang="en-KR" sz="3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27925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7279DD81-80D9-0D84-C32A-F0FC06CD8BB1}"/>
              </a:ext>
            </a:extLst>
          </p:cNvPr>
          <p:cNvGrpSpPr/>
          <p:nvPr/>
        </p:nvGrpSpPr>
        <p:grpSpPr>
          <a:xfrm>
            <a:off x="426357" y="-1"/>
            <a:ext cx="11765645" cy="6257233"/>
            <a:chOff x="426357" y="-1"/>
            <a:chExt cx="11765645" cy="6257233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42181260-7412-21B0-37C1-6A4C3D583093}"/>
                </a:ext>
              </a:extLst>
            </p:cNvPr>
            <p:cNvSpPr/>
            <p:nvPr/>
          </p:nvSpPr>
          <p:spPr>
            <a:xfrm>
              <a:off x="426357" y="3513392"/>
              <a:ext cx="11765645" cy="2508051"/>
            </a:xfrm>
            <a:custGeom>
              <a:avLst/>
              <a:gdLst>
                <a:gd name="connsiteX0" fmla="*/ 11765645 w 11765645"/>
                <a:gd name="connsiteY0" fmla="*/ 0 h 2508051"/>
                <a:gd name="connsiteX1" fmla="*/ 11765645 w 11765645"/>
                <a:gd name="connsiteY1" fmla="*/ 1093308 h 2508051"/>
                <a:gd name="connsiteX2" fmla="*/ 10284025 w 11765645"/>
                <a:gd name="connsiteY2" fmla="*/ 2475535 h 2508051"/>
                <a:gd name="connsiteX3" fmla="*/ 10206573 w 11765645"/>
                <a:gd name="connsiteY3" fmla="*/ 2505465 h 2508051"/>
                <a:gd name="connsiteX4" fmla="*/ 10203593 w 11765645"/>
                <a:gd name="connsiteY4" fmla="*/ 2504924 h 2508051"/>
                <a:gd name="connsiteX5" fmla="*/ 10186991 w 11765645"/>
                <a:gd name="connsiteY5" fmla="*/ 2508051 h 2508051"/>
                <a:gd name="connsiteX6" fmla="*/ 109534 w 11765645"/>
                <a:gd name="connsiteY6" fmla="*/ 2508051 h 2508051"/>
                <a:gd name="connsiteX7" fmla="*/ 0 w 11765645"/>
                <a:gd name="connsiteY7" fmla="*/ 2405865 h 2508051"/>
                <a:gd name="connsiteX8" fmla="*/ 0 w 11765645"/>
                <a:gd name="connsiteY8" fmla="*/ 1837153 h 2508051"/>
                <a:gd name="connsiteX9" fmla="*/ 109534 w 11765645"/>
                <a:gd name="connsiteY9" fmla="*/ 1734967 h 2508051"/>
                <a:gd name="connsiteX10" fmla="*/ 9905922 w 11765645"/>
                <a:gd name="connsiteY10" fmla="*/ 1734967 h 2508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65645" h="2508051">
                  <a:moveTo>
                    <a:pt x="11765645" y="0"/>
                  </a:moveTo>
                  <a:lnTo>
                    <a:pt x="11765645" y="1093308"/>
                  </a:lnTo>
                  <a:lnTo>
                    <a:pt x="10284025" y="2475535"/>
                  </a:lnTo>
                  <a:cubicBezTo>
                    <a:pt x="10262637" y="2495488"/>
                    <a:pt x="10234605" y="2505465"/>
                    <a:pt x="10206573" y="2505465"/>
                  </a:cubicBezTo>
                  <a:lnTo>
                    <a:pt x="10203593" y="2504924"/>
                  </a:lnTo>
                  <a:lnTo>
                    <a:pt x="10186991" y="2508051"/>
                  </a:lnTo>
                  <a:lnTo>
                    <a:pt x="109534" y="2508051"/>
                  </a:lnTo>
                  <a:cubicBezTo>
                    <a:pt x="49040" y="2508051"/>
                    <a:pt x="0" y="2462301"/>
                    <a:pt x="0" y="2405865"/>
                  </a:cubicBezTo>
                  <a:lnTo>
                    <a:pt x="0" y="1837153"/>
                  </a:lnTo>
                  <a:cubicBezTo>
                    <a:pt x="0" y="1780717"/>
                    <a:pt x="49040" y="1734967"/>
                    <a:pt x="109534" y="1734967"/>
                  </a:cubicBezTo>
                  <a:lnTo>
                    <a:pt x="9905922" y="1734967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7EC62A21-BF55-6576-2E5F-7A25A73EED62}"/>
                </a:ext>
              </a:extLst>
            </p:cNvPr>
            <p:cNvSpPr/>
            <p:nvPr/>
          </p:nvSpPr>
          <p:spPr>
            <a:xfrm>
              <a:off x="569231" y="3521598"/>
              <a:ext cx="11622769" cy="2393213"/>
            </a:xfrm>
            <a:custGeom>
              <a:avLst/>
              <a:gdLst>
                <a:gd name="connsiteX0" fmla="*/ 11622769 w 11622769"/>
                <a:gd name="connsiteY0" fmla="*/ 0 h 2393213"/>
                <a:gd name="connsiteX1" fmla="*/ 11622769 w 11622769"/>
                <a:gd name="connsiteY1" fmla="*/ 942505 h 2393213"/>
                <a:gd name="connsiteX2" fmla="*/ 10095285 w 11622769"/>
                <a:gd name="connsiteY2" fmla="*/ 2367520 h 2393213"/>
                <a:gd name="connsiteX3" fmla="*/ 10038771 w 11622769"/>
                <a:gd name="connsiteY3" fmla="*/ 2389358 h 2393213"/>
                <a:gd name="connsiteX4" fmla="*/ 10031425 w 11622769"/>
                <a:gd name="connsiteY4" fmla="*/ 2388024 h 2393213"/>
                <a:gd name="connsiteX5" fmla="*/ 10003877 w 11622769"/>
                <a:gd name="connsiteY5" fmla="*/ 2393213 h 2393213"/>
                <a:gd name="connsiteX6" fmla="*/ 79924 w 11622769"/>
                <a:gd name="connsiteY6" fmla="*/ 2393213 h 2393213"/>
                <a:gd name="connsiteX7" fmla="*/ 0 w 11622769"/>
                <a:gd name="connsiteY7" fmla="*/ 2318651 h 2393213"/>
                <a:gd name="connsiteX8" fmla="*/ 0 w 11622769"/>
                <a:gd name="connsiteY8" fmla="*/ 1801323 h 2393213"/>
                <a:gd name="connsiteX9" fmla="*/ 79924 w 11622769"/>
                <a:gd name="connsiteY9" fmla="*/ 1726761 h 2393213"/>
                <a:gd name="connsiteX10" fmla="*/ 9771840 w 11622769"/>
                <a:gd name="connsiteY10" fmla="*/ 1726761 h 239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22769" h="2393213">
                  <a:moveTo>
                    <a:pt x="11622769" y="0"/>
                  </a:moveTo>
                  <a:lnTo>
                    <a:pt x="11622769" y="942505"/>
                  </a:lnTo>
                  <a:lnTo>
                    <a:pt x="10095285" y="2367520"/>
                  </a:lnTo>
                  <a:cubicBezTo>
                    <a:pt x="10079679" y="2382079"/>
                    <a:pt x="10059225" y="2389358"/>
                    <a:pt x="10038771" y="2389358"/>
                  </a:cubicBezTo>
                  <a:lnTo>
                    <a:pt x="10031425" y="2388024"/>
                  </a:lnTo>
                  <a:lnTo>
                    <a:pt x="10003877" y="2393213"/>
                  </a:lnTo>
                  <a:lnTo>
                    <a:pt x="79924" y="2393213"/>
                  </a:lnTo>
                  <a:cubicBezTo>
                    <a:pt x="35783" y="2393213"/>
                    <a:pt x="0" y="2359831"/>
                    <a:pt x="0" y="2318651"/>
                  </a:cubicBezTo>
                  <a:lnTo>
                    <a:pt x="0" y="1801323"/>
                  </a:lnTo>
                  <a:cubicBezTo>
                    <a:pt x="0" y="1760144"/>
                    <a:pt x="35783" y="1726761"/>
                    <a:pt x="79924" y="1726761"/>
                  </a:cubicBezTo>
                  <a:lnTo>
                    <a:pt x="9771840" y="1726761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4A6289EC-0FB3-FEB9-63E4-D7A403C0C68E}"/>
                </a:ext>
              </a:extLst>
            </p:cNvPr>
            <p:cNvSpPr/>
            <p:nvPr/>
          </p:nvSpPr>
          <p:spPr>
            <a:xfrm>
              <a:off x="550091" y="3049626"/>
              <a:ext cx="11641909" cy="2835533"/>
            </a:xfrm>
            <a:custGeom>
              <a:avLst/>
              <a:gdLst>
                <a:gd name="connsiteX0" fmla="*/ 11641909 w 11641909"/>
                <a:gd name="connsiteY0" fmla="*/ 0 h 2835533"/>
                <a:gd name="connsiteX1" fmla="*/ 11641909 w 11641909"/>
                <a:gd name="connsiteY1" fmla="*/ 1384819 h 2835533"/>
                <a:gd name="connsiteX2" fmla="*/ 10372629 w 11641909"/>
                <a:gd name="connsiteY2" fmla="*/ 2568952 h 2835533"/>
                <a:gd name="connsiteX3" fmla="*/ 10075587 w 11641909"/>
                <a:gd name="connsiteY3" fmla="*/ 2835533 h 2835533"/>
                <a:gd name="connsiteX4" fmla="*/ 10081608 w 11641909"/>
                <a:gd name="connsiteY4" fmla="*/ 2517367 h 2835533"/>
                <a:gd name="connsiteX5" fmla="*/ 10083080 w 11641909"/>
                <a:gd name="connsiteY5" fmla="*/ 2379103 h 2835533"/>
                <a:gd name="connsiteX6" fmla="*/ 10079100 w 11641909"/>
                <a:gd name="connsiteY6" fmla="*/ 2388066 h 2835533"/>
                <a:gd name="connsiteX7" fmla="*/ 10065617 w 11641909"/>
                <a:gd name="connsiteY7" fmla="*/ 2393277 h 2835533"/>
                <a:gd name="connsiteX8" fmla="*/ 19068 w 11641909"/>
                <a:gd name="connsiteY8" fmla="*/ 2393277 h 2835533"/>
                <a:gd name="connsiteX9" fmla="*/ 0 w 11641909"/>
                <a:gd name="connsiteY9" fmla="*/ 2375488 h 2835533"/>
                <a:gd name="connsiteX10" fmla="*/ 0 w 11641909"/>
                <a:gd name="connsiteY10" fmla="*/ 2252067 h 2835533"/>
                <a:gd name="connsiteX11" fmla="*/ 19068 w 11641909"/>
                <a:gd name="connsiteY11" fmla="*/ 2234278 h 2835533"/>
                <a:gd name="connsiteX12" fmla="*/ 10065617 w 11641909"/>
                <a:gd name="connsiteY12" fmla="*/ 2234278 h 2835533"/>
                <a:gd name="connsiteX13" fmla="*/ 10084685 w 11641909"/>
                <a:gd name="connsiteY13" fmla="*/ 2252067 h 2835533"/>
                <a:gd name="connsiteX14" fmla="*/ 10084685 w 11641909"/>
                <a:gd name="connsiteY14" fmla="*/ 2290613 h 2835533"/>
                <a:gd name="connsiteX15" fmla="*/ 10087630 w 11641909"/>
                <a:gd name="connsiteY15" fmla="*/ 2169209 h 2835533"/>
                <a:gd name="connsiteX16" fmla="*/ 9630430 w 11641909"/>
                <a:gd name="connsiteY16" fmla="*/ 1876543 h 2835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641909" h="2835533">
                  <a:moveTo>
                    <a:pt x="11641909" y="0"/>
                  </a:moveTo>
                  <a:lnTo>
                    <a:pt x="11641909" y="1384819"/>
                  </a:lnTo>
                  <a:lnTo>
                    <a:pt x="10372629" y="2568952"/>
                  </a:lnTo>
                  <a:cubicBezTo>
                    <a:pt x="10326769" y="2611736"/>
                    <a:pt x="10130971" y="2818335"/>
                    <a:pt x="10075587" y="2835533"/>
                  </a:cubicBezTo>
                  <a:cubicBezTo>
                    <a:pt x="10079578" y="2748175"/>
                    <a:pt x="10080593" y="2635270"/>
                    <a:pt x="10081608" y="2517367"/>
                  </a:cubicBezTo>
                  <a:lnTo>
                    <a:pt x="10083080" y="2379103"/>
                  </a:lnTo>
                  <a:lnTo>
                    <a:pt x="10079100" y="2388066"/>
                  </a:lnTo>
                  <a:cubicBezTo>
                    <a:pt x="10075650" y="2391286"/>
                    <a:pt x="10070883" y="2393277"/>
                    <a:pt x="10065617" y="2393277"/>
                  </a:cubicBezTo>
                  <a:lnTo>
                    <a:pt x="19068" y="2393277"/>
                  </a:lnTo>
                  <a:cubicBezTo>
                    <a:pt x="8537" y="2393277"/>
                    <a:pt x="0" y="2385312"/>
                    <a:pt x="0" y="2375488"/>
                  </a:cubicBezTo>
                  <a:lnTo>
                    <a:pt x="0" y="2252067"/>
                  </a:lnTo>
                  <a:cubicBezTo>
                    <a:pt x="0" y="2242242"/>
                    <a:pt x="8537" y="2234278"/>
                    <a:pt x="19068" y="2234278"/>
                  </a:cubicBezTo>
                  <a:lnTo>
                    <a:pt x="10065617" y="2234278"/>
                  </a:lnTo>
                  <a:cubicBezTo>
                    <a:pt x="10076148" y="2234278"/>
                    <a:pt x="10084685" y="2242242"/>
                    <a:pt x="10084685" y="2252067"/>
                  </a:cubicBezTo>
                  <a:lnTo>
                    <a:pt x="10084685" y="2290613"/>
                  </a:lnTo>
                  <a:lnTo>
                    <a:pt x="10087630" y="2169209"/>
                  </a:lnTo>
                  <a:cubicBezTo>
                    <a:pt x="10041770" y="2126425"/>
                    <a:pt x="9584570" y="1919326"/>
                    <a:pt x="9630430" y="1876543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0C488575-2F06-8620-C599-EF042DFDCB69}"/>
                </a:ext>
              </a:extLst>
            </p:cNvPr>
            <p:cNvSpPr/>
            <p:nvPr/>
          </p:nvSpPr>
          <p:spPr>
            <a:xfrm>
              <a:off x="433694" y="-1"/>
              <a:ext cx="11758306" cy="5283904"/>
            </a:xfrm>
            <a:custGeom>
              <a:avLst/>
              <a:gdLst>
                <a:gd name="connsiteX0" fmla="*/ 5588047 w 11758306"/>
                <a:gd name="connsiteY0" fmla="*/ 0 h 5283904"/>
                <a:gd name="connsiteX1" fmla="*/ 11758306 w 11758306"/>
                <a:gd name="connsiteY1" fmla="*/ 0 h 5283904"/>
                <a:gd name="connsiteX2" fmla="*/ 11758306 w 11758306"/>
                <a:gd name="connsiteY2" fmla="*/ 3783926 h 5283904"/>
                <a:gd name="connsiteX3" fmla="*/ 10171989 w 11758306"/>
                <a:gd name="connsiteY3" fmla="*/ 5283904 h 5283904"/>
                <a:gd name="connsiteX4" fmla="*/ 0 w 11758306"/>
                <a:gd name="connsiteY4" fmla="*/ 5283904 h 528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58306" h="5283904">
                  <a:moveTo>
                    <a:pt x="5588047" y="0"/>
                  </a:moveTo>
                  <a:lnTo>
                    <a:pt x="11758306" y="0"/>
                  </a:lnTo>
                  <a:lnTo>
                    <a:pt x="11758306" y="3783926"/>
                  </a:lnTo>
                  <a:lnTo>
                    <a:pt x="10171989" y="5283904"/>
                  </a:lnTo>
                  <a:lnTo>
                    <a:pt x="0" y="528390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1327524" y="4592319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1112563" y="4843575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1334992" y="4747129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63663" y="5616660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05218" y="5622917"/>
              <a:ext cx="436890" cy="634315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25718" y="5432605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ea typeface="Tmon몬소리 Black" panose="02000A03000000000000" pitchFamily="2" charset="-127"/>
              </a:rPr>
              <a:t>JIU IT Major 20230124 PMJ, AEJ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7623EA-8F9E-61D3-5B8F-30EB2F6B5842}"/>
              </a:ext>
            </a:extLst>
          </p:cNvPr>
          <p:cNvSpPr txBox="1"/>
          <p:nvPr/>
        </p:nvSpPr>
        <p:spPr>
          <a:xfrm>
            <a:off x="3799096" y="2101210"/>
            <a:ext cx="8302625" cy="1046440"/>
          </a:xfrm>
          <a:prstGeom prst="rect">
            <a:avLst/>
          </a:prstGeom>
          <a:noFill/>
        </p:spPr>
        <p:txBody>
          <a:bodyPr wrap="square">
            <a:prstTxWarp prst="textPlain">
              <a:avLst>
                <a:gd name="adj" fmla="val 43422"/>
              </a:avLst>
            </a:prstTxWarp>
            <a:spAutoFit/>
          </a:bodyPr>
          <a:lstStyle/>
          <a:p>
            <a:pPr marL="0" lvl="1" indent="-457200" algn="ctr">
              <a:defRPr/>
            </a:pPr>
            <a:r>
              <a:rPr lang="en-US" altLang="ko-KR" sz="4800" b="1" kern="0" dirty="0">
                <a:ln w="19050">
                  <a:noFill/>
                </a:ln>
                <a:solidFill>
                  <a:prstClr val="white"/>
                </a:solidFill>
                <a:latin typeface="Nanum GaRamYeonGgoc" panose="02000503000000000000" pitchFamily="2" charset="-127"/>
                <a:ea typeface="Nanum GaRamYeonGgoc" panose="02000503000000000000" pitchFamily="2" charset="-127"/>
              </a:rPr>
              <a:t>Introduction to Java</a:t>
            </a:r>
          </a:p>
          <a:p>
            <a:pPr marL="0" lvl="1" indent="-457200" algn="ctr"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The term Java from Java island….</a:t>
            </a:r>
            <a:endParaRPr lang="ko-KR" altLang="en-US" sz="4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377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455384" y="1589000"/>
            <a:ext cx="11556507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1.2 Computer can execute the code in ____________. </a:t>
            </a:r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2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742950" indent="-742950">
              <a:buAutoNum type="alphaUcPeriod"/>
            </a:pP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machine language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assembly language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high-level language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none of the above </a:t>
            </a:r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A8A384-13A9-2CCF-34C5-D240B4216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84" y="2363862"/>
            <a:ext cx="11388299" cy="378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080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455384" y="1589000"/>
            <a:ext cx="11556507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1.2 Computer can execute the code in ____________. </a:t>
            </a:r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2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742950" indent="-742950">
              <a:buAutoNum type="alphaUcPeriod"/>
            </a:pP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machine language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assembly language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high-level language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none of the above </a:t>
            </a:r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D05D73-0147-C5E6-E038-907563988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89" y="2499987"/>
            <a:ext cx="11602022" cy="337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0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455384" y="1589000"/>
            <a:ext cx="11556507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1.2 Computer can execute the code in ____________. </a:t>
            </a:r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2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742950" indent="-742950">
              <a:buAutoNum type="alphaUcPeriod"/>
            </a:pPr>
            <a:r>
              <a:rPr lang="en-US" sz="32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machine language </a:t>
            </a:r>
          </a:p>
          <a:p>
            <a:r>
              <a:rPr lang="en-US" sz="32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assembly language </a:t>
            </a:r>
          </a:p>
          <a:p>
            <a:r>
              <a:rPr lang="en-US" sz="32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high-level language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none of the above </a:t>
            </a:r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5772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455384" y="1500702"/>
            <a:ext cx="11625780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1.3 ___________ translates high-level language program into machine language program. </a:t>
            </a:r>
            <a:endParaRPr lang="en-US" sz="5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6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An assembler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A compiler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CPU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The operating system </a:t>
            </a:r>
            <a:endParaRPr lang="en-US" sz="5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4504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455384" y="1500702"/>
            <a:ext cx="11625780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1.3 ___________ translates high-level language program into machine language program. </a:t>
            </a:r>
            <a:endParaRPr lang="en-US" sz="5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6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An assembler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A compiler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CPU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The operating system </a:t>
            </a:r>
            <a:endParaRPr lang="en-US" sz="5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37BBB0-387E-B845-4555-09F9CF270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47" y="3201194"/>
            <a:ext cx="11500927" cy="291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8316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1686</TotalTime>
  <Words>2076</Words>
  <Application>Microsoft Macintosh PowerPoint</Application>
  <PresentationFormat>Widescreen</PresentationFormat>
  <Paragraphs>331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Jalnan OTF</vt:lpstr>
      <vt:lpstr>맑은 고딕</vt:lpstr>
      <vt:lpstr>Nanum GaRamYeonGgoc</vt:lpstr>
      <vt:lpstr>OpenSans</vt:lpstr>
      <vt:lpstr>Tmon몬소리 Black</vt:lpstr>
      <vt:lpstr>Arial</vt:lpstr>
      <vt:lpstr>1_Office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박민주</cp:lastModifiedBy>
  <cp:revision>42</cp:revision>
  <dcterms:created xsi:type="dcterms:W3CDTF">2022-12-26T07:40:36Z</dcterms:created>
  <dcterms:modified xsi:type="dcterms:W3CDTF">2023-02-13T10:05:05Z</dcterms:modified>
</cp:coreProperties>
</file>